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4C42"/>
    <a:srgbClr val="000000"/>
    <a:srgbClr val="B85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67770-CD1C-4D0A-A302-36C15D0B62A8}" v="359" dt="2023-06-03T01:44:36.880"/>
    <p1510:client id="{7BCE7613-DD1C-4AA0-9275-47715A0A9589}" v="442" dt="2023-06-03T07:37:32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65429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435021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882977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8563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5103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50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35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7811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1990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882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3396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21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64" r:id="rId8"/>
    <p:sldLayoutId id="2147483765" r:id="rId9"/>
    <p:sldLayoutId id="2147483766" r:id="rId10"/>
    <p:sldLayoutId id="2147483774" r:id="rId11"/>
  </p:sldLayoutIdLst>
  <p:hf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3BDB071-17B0-0801-3DBE-4023F7C23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3510" y="1826803"/>
            <a:ext cx="7142018" cy="2852928"/>
          </a:xfrm>
        </p:spPr>
        <p:txBody>
          <a:bodyPr>
            <a:normAutofit/>
          </a:bodyPr>
          <a:lstStyle/>
          <a:p>
            <a:r>
              <a:rPr lang="ru-RU" b="1" err="1">
                <a:solidFill>
                  <a:srgbClr val="FFFFFF"/>
                </a:solidFill>
              </a:rPr>
              <a:t>Photoeditor</a:t>
            </a:r>
            <a:r>
              <a:rPr lang="ru-RU" b="1" dirty="0">
                <a:solidFill>
                  <a:srgbClr val="FFFFFF"/>
                </a:solidFill>
              </a:rPr>
              <a:t> </a:t>
            </a:r>
            <a:br>
              <a:rPr lang="ru-RU" b="1" dirty="0">
                <a:solidFill>
                  <a:srgbClr val="FFFFFF"/>
                </a:solidFill>
              </a:rPr>
            </a:br>
            <a:r>
              <a:rPr lang="ru-RU" sz="2000" dirty="0">
                <a:solidFill>
                  <a:srgbClr val="FFFFFF"/>
                </a:solidFill>
              </a:rPr>
              <a:t>с помощью библиотеки </a:t>
            </a:r>
            <a:r>
              <a:rPr lang="ru-RU" sz="2000" err="1">
                <a:solidFill>
                  <a:srgbClr val="FFFFFF"/>
                </a:solidFill>
              </a:rPr>
              <a:t>pillow</a:t>
            </a:r>
            <a:endParaRPr lang="ru-RU" sz="2000" b="1" err="1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EDD05-966A-0ADF-95F8-C44C6D9C5024}"/>
              </a:ext>
            </a:extLst>
          </p:cNvPr>
          <p:cNvSpPr/>
          <p:nvPr/>
        </p:nvSpPr>
        <p:spPr>
          <a:xfrm>
            <a:off x="4532585" y="5875940"/>
            <a:ext cx="7265276" cy="775137"/>
          </a:xfrm>
          <a:prstGeom prst="rect">
            <a:avLst/>
          </a:prstGeom>
          <a:solidFill>
            <a:srgbClr val="A64C42"/>
          </a:solidFill>
          <a:ln>
            <a:solidFill>
              <a:srgbClr val="A64C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95648" y="5929832"/>
            <a:ext cx="7142018" cy="929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ru-RU" sz="1200" dirty="0">
                <a:solidFill>
                  <a:srgbClr val="FFFFFF"/>
                </a:solidFill>
              </a:rPr>
              <a:t>Степанова Виктория Владимировна БИН-22-2</a:t>
            </a:r>
            <a:endParaRPr lang="ru-RU" dirty="0"/>
          </a:p>
          <a:p>
            <a:pPr algn="r">
              <a:lnSpc>
                <a:spcPct val="120000"/>
              </a:lnSpc>
            </a:pPr>
            <a:r>
              <a:rPr lang="ru-RU" sz="1200" dirty="0">
                <a:solidFill>
                  <a:srgbClr val="FFFFFF"/>
                </a:solidFill>
              </a:rPr>
              <a:t>Романовская Дарья Тарасовна БИС-22-1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5DADB08-9F43-2ED7-EF04-46644A0E5BAF}"/>
              </a:ext>
            </a:extLst>
          </p:cNvPr>
          <p:cNvSpPr/>
          <p:nvPr/>
        </p:nvSpPr>
        <p:spPr>
          <a:xfrm>
            <a:off x="-25066" y="-50131"/>
            <a:ext cx="12263886" cy="6915509"/>
          </a:xfrm>
          <a:prstGeom prst="rect">
            <a:avLst/>
          </a:prstGeom>
          <a:solidFill>
            <a:srgbClr val="A64C42">
              <a:alpha val="7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B01F3DF-4023-5B40-4952-44C5AF26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D66406-1D3E-AEA9-6E20-30F93E90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10</a:t>
            </a:fld>
            <a:endParaRPr lang="en-US"/>
          </a:p>
        </p:txBody>
      </p:sp>
      <p:pic>
        <p:nvPicPr>
          <p:cNvPr id="13" name="Рисунок 13" descr="Изображение выглядит как дерево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CAC7E521-3929-77FB-B427-89BD365A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079" y="2424394"/>
            <a:ext cx="2238375" cy="1695450"/>
          </a:xfrm>
          <a:prstGeom prst="rect">
            <a:avLst/>
          </a:prstGeom>
        </p:spPr>
      </p:pic>
      <p:pic>
        <p:nvPicPr>
          <p:cNvPr id="14" name="Рисунок 14" descr="Изображение выглядит как зеленый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8C958F82-A284-A961-9ABF-A7C22777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366" y="4590934"/>
            <a:ext cx="2238375" cy="1695450"/>
          </a:xfrm>
          <a:prstGeom prst="rect">
            <a:avLst/>
          </a:prstGeom>
        </p:spPr>
      </p:pic>
      <p:pic>
        <p:nvPicPr>
          <p:cNvPr id="15" name="Рисунок 15" descr="Изображение выглядит как дерево, растение, размытый&#10;&#10;Автоматически созданное описание">
            <a:extLst>
              <a:ext uri="{FF2B5EF4-FFF2-40B4-BE49-F238E27FC236}">
                <a16:creationId xmlns:a16="http://schemas.microsoft.com/office/drawing/2014/main" id="{0BD330FE-861F-E9E5-CF8A-7B58E0BC0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549" y="860052"/>
            <a:ext cx="857250" cy="857250"/>
          </a:xfrm>
          <a:prstGeom prst="rect">
            <a:avLst/>
          </a:prstGeom>
        </p:spPr>
      </p:pic>
      <p:pic>
        <p:nvPicPr>
          <p:cNvPr id="16" name="Рисунок 16" descr="Изображение выглядит как дерево, на открытом воздухе, дом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88FC4EFC-FF09-C9DF-14ED-7BDC6AF74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133" y="2414878"/>
            <a:ext cx="2238375" cy="1695450"/>
          </a:xfrm>
          <a:prstGeom prst="rect">
            <a:avLst/>
          </a:prstGeom>
        </p:spPr>
      </p:pic>
      <p:pic>
        <p:nvPicPr>
          <p:cNvPr id="17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9ED572-8F54-D17D-38F6-7E82FDBDA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266" y="439260"/>
            <a:ext cx="2238375" cy="1695450"/>
          </a:xfrm>
          <a:prstGeom prst="rect">
            <a:avLst/>
          </a:prstGeom>
        </p:spPr>
      </p:pic>
      <p:pic>
        <p:nvPicPr>
          <p:cNvPr id="18" name="Рисунок 18" descr="Изображение выглядит как дерево, на открытом воздухе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704226CC-E2BB-C079-3DF2-611F8BB77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968" y="4360896"/>
            <a:ext cx="2238375" cy="1695450"/>
          </a:xfrm>
          <a:prstGeom prst="rect">
            <a:avLst/>
          </a:prstGeom>
        </p:spPr>
      </p:pic>
      <p:pic>
        <p:nvPicPr>
          <p:cNvPr id="19" name="Рисунок 19" descr="Изображение выглядит как дерево, трава, на открытом воздухе, дом&#10;&#10;Автоматически созданное описание">
            <a:extLst>
              <a:ext uri="{FF2B5EF4-FFF2-40B4-BE49-F238E27FC236}">
                <a16:creationId xmlns:a16="http://schemas.microsoft.com/office/drawing/2014/main" id="{B3876DE9-C565-E5C3-34AC-E8FFD4B69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6432" y="426997"/>
            <a:ext cx="2238375" cy="1695450"/>
          </a:xfrm>
          <a:prstGeom prst="rect">
            <a:avLst/>
          </a:prstGeom>
        </p:spPr>
      </p:pic>
      <p:pic>
        <p:nvPicPr>
          <p:cNvPr id="20" name="Рисунок 20" descr="Изображение выглядит как дерево, на открытом воздухе, трава, дом&#10;&#10;Автоматически созданное описание">
            <a:extLst>
              <a:ext uri="{FF2B5EF4-FFF2-40B4-BE49-F238E27FC236}">
                <a16:creationId xmlns:a16="http://schemas.microsoft.com/office/drawing/2014/main" id="{2B820D57-7194-EE98-D4E2-B78DD2F48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02" y="2429679"/>
            <a:ext cx="22383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7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3643A2-C7A3-4BF6-B486-443902504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EF8FBA-A282-4B11-B85A-894F3CEF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E7A38B1-D1AF-46C0-A648-4F09838CB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46417" y="2940297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42AC6AC-B644-4C7C-BEC7-E2B9E90F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417" y="2940297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4">
              <a:alphaModFix amt="9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7B519D-88D3-C979-03E3-758CB87F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5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ФГБОУ ВО ВВГУ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CDE5835-44B8-C39C-8087-D8C82F63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F18EF7-BE1E-4ECB-84D4-67C2B4D8F095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4DE4B6F-C3CE-E91E-ABFA-5EAF2480C3B8}"/>
              </a:ext>
            </a:extLst>
          </p:cNvPr>
          <p:cNvSpPr/>
          <p:nvPr/>
        </p:nvSpPr>
        <p:spPr>
          <a:xfrm>
            <a:off x="7953300" y="2574221"/>
            <a:ext cx="4241320" cy="42844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96FEA8F-CA19-E666-E753-7BC1F5D2E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B273-6F3B-185C-C5C9-28BF2D20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253" y="2783832"/>
            <a:ext cx="9774759" cy="29022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600" spc="1300">
                <a:solidFill>
                  <a:srgbClr val="FFFFFF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6620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2D577B-9018-47AD-8C60-A09FB788A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1A40B3-227A-7252-5BC7-E3D734E1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707098"/>
            <a:ext cx="5295900" cy="1459159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2700"/>
              <a:t>Что же такое библиотека </a:t>
            </a:r>
            <a:r>
              <a:rPr lang="ru-RU" sz="2700" err="1"/>
              <a:t>pillow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E2E558-1756-4EDF-A961-1F0E5C5B1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3FB05A-BC5D-AF35-3C0C-8697AEA3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2400021"/>
            <a:ext cx="4979598" cy="3750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 err="1">
                <a:latin typeface="Calibri"/>
                <a:ea typeface="+mj-lt"/>
                <a:cs typeface="+mj-lt"/>
              </a:rPr>
              <a:t>Pillow</a:t>
            </a:r>
            <a:r>
              <a:rPr lang="ru-RU" sz="2400" dirty="0">
                <a:latin typeface="Calibri"/>
                <a:ea typeface="+mj-lt"/>
                <a:cs typeface="+mj-lt"/>
              </a:rPr>
              <a:t> - библиотека для работы с изображениями на Python с открытым исходным кодом, которая добавляет вашему коду поддержку открытия, изменения и сохранения изображений в различных расширениях.</a:t>
            </a:r>
            <a:endParaRPr lang="ru-RU" sz="2400">
              <a:latin typeface="Calibri"/>
              <a:cs typeface="Calibri"/>
            </a:endParaRPr>
          </a:p>
          <a:p>
            <a:endParaRPr lang="ru-RU" sz="2400" dirty="0"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B466-517B-4B8B-A80A-FD0ECAECF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248792" y="3886200"/>
            <a:ext cx="949990" cy="297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2EF36-E4B3-4B8C-A6B8-4C12B704C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823615" y="2413875"/>
            <a:ext cx="2289284" cy="3815228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зеркало, автомобильное зеркало, солнцезащитные очки, зрелище&#10;&#10;Автоматически созданное описание">
            <a:extLst>
              <a:ext uri="{FF2B5EF4-FFF2-40B4-BE49-F238E27FC236}">
                <a16:creationId xmlns:a16="http://schemas.microsoft.com/office/drawing/2014/main" id="{EB0589DC-3BC4-A785-DD1A-CFCAF48F9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802"/>
          <a:stretch/>
        </p:blipFill>
        <p:spPr>
          <a:xfrm>
            <a:off x="6868453" y="926416"/>
            <a:ext cx="4712383" cy="4712383"/>
          </a:xfrm>
          <a:custGeom>
            <a:avLst/>
            <a:gdLst/>
            <a:ahLst/>
            <a:cxnLst/>
            <a:rect l="l" t="t" r="r" b="b"/>
            <a:pathLst>
              <a:path w="4487466" h="4487466">
                <a:moveTo>
                  <a:pt x="2243733" y="0"/>
                </a:moveTo>
                <a:cubicBezTo>
                  <a:pt x="3482913" y="0"/>
                  <a:pt x="4487466" y="1004553"/>
                  <a:pt x="4487466" y="2243733"/>
                </a:cubicBezTo>
                <a:cubicBezTo>
                  <a:pt x="4487466" y="3482913"/>
                  <a:pt x="3482913" y="4487466"/>
                  <a:pt x="2243733" y="4487466"/>
                </a:cubicBezTo>
                <a:cubicBezTo>
                  <a:pt x="1004553" y="4487466"/>
                  <a:pt x="0" y="3482913"/>
                  <a:pt x="0" y="2243733"/>
                </a:cubicBezTo>
                <a:cubicBezTo>
                  <a:pt x="0" y="1004553"/>
                  <a:pt x="1004553" y="0"/>
                  <a:pt x="2243733" y="0"/>
                </a:cubicBezTo>
                <a:close/>
              </a:path>
            </a:pathLst>
          </a:cu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037685-E9F6-48E2-ACFE-DA1EB3A57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B478D1-1F1F-0827-3E1B-6474C15C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</a:p>
        </p:txBody>
      </p:sp>
    </p:spTree>
    <p:extLst>
      <p:ext uri="{BB962C8B-B14F-4D97-AF65-F5344CB8AC3E}">
        <p14:creationId xmlns:p14="http://schemas.microsoft.com/office/powerpoint/2010/main" val="33427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614264-BA32-414F-95BE-0A30CC072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35132-9AD9-2212-0292-0966F66C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905" y="381454"/>
            <a:ext cx="4782996" cy="1784106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ru-RU" sz="2500">
                <a:ea typeface="+mj-lt"/>
                <a:cs typeface="+mj-lt"/>
              </a:rPr>
              <a:t>Какие операции осуществляет библиотека </a:t>
            </a:r>
            <a:r>
              <a:rPr lang="ru-RU" sz="2500" err="1">
                <a:ea typeface="+mj-lt"/>
                <a:cs typeface="+mj-lt"/>
              </a:rPr>
              <a:t>Pillow</a:t>
            </a:r>
            <a:r>
              <a:rPr lang="ru-RU" sz="2500">
                <a:ea typeface="+mj-lt"/>
                <a:cs typeface="+mj-lt"/>
              </a:rPr>
              <a:t>? </a:t>
            </a:r>
            <a:endParaRPr lang="ru-RU" sz="2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B466-517B-4B8B-A80A-FD0ECAECF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665415"/>
            <a:ext cx="693472" cy="3192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2EF36-E4B3-4B8C-A6B8-4C12B704C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225" y="2678732"/>
            <a:ext cx="2706010" cy="3600124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13DAF36-0D82-3923-BAD7-8D890FB3C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6" r="23215" b="1"/>
          <a:stretch/>
        </p:blipFill>
        <p:spPr>
          <a:xfrm>
            <a:off x="1225539" y="749478"/>
            <a:ext cx="4625350" cy="4625350"/>
          </a:xfrm>
          <a:custGeom>
            <a:avLst/>
            <a:gdLst/>
            <a:ahLst/>
            <a:cxnLst/>
            <a:rect l="l" t="t" r="r" b="b"/>
            <a:pathLst>
              <a:path w="4625350" h="4625350">
                <a:moveTo>
                  <a:pt x="2312675" y="0"/>
                </a:moveTo>
                <a:cubicBezTo>
                  <a:pt x="3589930" y="0"/>
                  <a:pt x="4625350" y="1035420"/>
                  <a:pt x="4625350" y="2312675"/>
                </a:cubicBezTo>
                <a:cubicBezTo>
                  <a:pt x="4625350" y="3589930"/>
                  <a:pt x="3589930" y="4625350"/>
                  <a:pt x="2312675" y="4625350"/>
                </a:cubicBezTo>
                <a:cubicBezTo>
                  <a:pt x="1035420" y="4625350"/>
                  <a:pt x="0" y="3589930"/>
                  <a:pt x="0" y="2312675"/>
                </a:cubicBezTo>
                <a:cubicBezTo>
                  <a:pt x="0" y="1035420"/>
                  <a:pt x="1035420" y="0"/>
                  <a:pt x="2312675" y="0"/>
                </a:cubicBezTo>
                <a:close/>
              </a:path>
            </a:pathLst>
          </a:custGeom>
          <a:effectLst>
            <a:outerShdw dist="165100" dir="8100000" algn="tr" rotWithShape="0">
              <a:schemeClr val="tx1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0705285-5CED-426B-BB57-F586C6764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986521" y="-1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A9B9DF-B36B-0F96-27A0-9D070FDC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203" y="2400300"/>
            <a:ext cx="4494053" cy="3733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buFont typeface="Wingdings"/>
              <a:buChar char="Ø"/>
            </a:pPr>
            <a:r>
              <a:rPr lang="ru-RU" dirty="0">
                <a:ea typeface="+mj-lt"/>
                <a:cs typeface="+mj-lt"/>
              </a:rPr>
              <a:t>Получать полную информацию о файле </a:t>
            </a:r>
            <a:endParaRPr lang="ru-RU"/>
          </a:p>
          <a:p>
            <a:pPr>
              <a:lnSpc>
                <a:spcPct val="120000"/>
              </a:lnSpc>
              <a:buFont typeface="Wingdings"/>
              <a:buChar char="Ø"/>
            </a:pPr>
            <a:r>
              <a:rPr lang="ru-RU" dirty="0">
                <a:ea typeface="+mj-lt"/>
                <a:cs typeface="+mj-lt"/>
              </a:rPr>
              <a:t>Менять картинки</a:t>
            </a:r>
          </a:p>
          <a:p>
            <a:pPr>
              <a:lnSpc>
                <a:spcPct val="120000"/>
              </a:lnSpc>
              <a:buFont typeface="Wingdings"/>
              <a:buChar char="Ø"/>
            </a:pPr>
            <a:r>
              <a:rPr lang="ru-RU" dirty="0">
                <a:ea typeface="+mj-lt"/>
                <a:cs typeface="+mj-lt"/>
              </a:rPr>
              <a:t>Накладывать фильтры </a:t>
            </a:r>
          </a:p>
          <a:p>
            <a:pPr>
              <a:lnSpc>
                <a:spcPct val="120000"/>
              </a:lnSpc>
              <a:buFont typeface="Wingdings"/>
              <a:buChar char="Ø"/>
            </a:pPr>
            <a:r>
              <a:rPr lang="ru-RU" dirty="0">
                <a:ea typeface="+mj-lt"/>
                <a:cs typeface="+mj-lt"/>
              </a:rPr>
              <a:t>Создавать собственные рисунки </a:t>
            </a:r>
            <a:endParaRPr lang="ru-RU"/>
          </a:p>
          <a:p>
            <a:pPr>
              <a:lnSpc>
                <a:spcPct val="120000"/>
              </a:lnSpc>
              <a:buFont typeface="Wingdings"/>
              <a:buChar char="Ø"/>
            </a:pPr>
            <a:r>
              <a:rPr lang="ru-RU" dirty="0">
                <a:ea typeface="+mj-lt"/>
                <a:cs typeface="+mj-lt"/>
              </a:rPr>
              <a:t>Наносить текст</a:t>
            </a:r>
            <a:endParaRPr lang="ru-RU" dirty="0"/>
          </a:p>
          <a:p>
            <a:pPr>
              <a:lnSpc>
                <a:spcPct val="120000"/>
              </a:lnSpc>
              <a:buFont typeface="Wingdings"/>
              <a:buChar char="Ø"/>
            </a:pPr>
            <a:r>
              <a:rPr lang="ru-RU">
                <a:ea typeface="+mj-lt"/>
                <a:cs typeface="+mj-lt"/>
              </a:rPr>
              <a:t>Сохранять новые файлы в нужную директорию.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DDE82C-74DE-FD65-F0FA-3ED79224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/>
              <a:t>ФГБОУ ВО ВВГУ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5D3098-BF99-6B38-1397-B405124A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F18EF7-BE1E-4ECB-84D4-67C2B4D8F09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E89493-AC86-4DB9-8963-3671DDEBE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6AA894-081C-464A-82E2-3A37A8791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59" y="2170408"/>
            <a:ext cx="3539673" cy="4685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48D47FD-99F1-4F70-A0B7-DE3FFDD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795" y="1061319"/>
            <a:ext cx="4381506" cy="3413992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C4EB02-21D6-24E8-CFF0-2BE588333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5" t="26703" r="49311" b="11444"/>
          <a:stretch/>
        </p:blipFill>
        <p:spPr>
          <a:xfrm>
            <a:off x="403269" y="396396"/>
            <a:ext cx="5862315" cy="612537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9855878-9F01-97A4-5C3D-711F9A1A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421" y="1873625"/>
            <a:ext cx="5092080" cy="39803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err="1">
                <a:ea typeface="+mj-lt"/>
                <a:cs typeface="+mj-lt"/>
              </a:rPr>
              <a:t>Изучив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err="1">
                <a:ea typeface="+mj-lt"/>
                <a:cs typeface="+mj-lt"/>
              </a:rPr>
              <a:t>библиотеку</a:t>
            </a:r>
            <a:r>
              <a:rPr lang="en-US" sz="1800" dirty="0">
                <a:ea typeface="+mj-lt"/>
                <a:cs typeface="+mj-lt"/>
              </a:rPr>
              <a:t> Pillow, </a:t>
            </a:r>
            <a:r>
              <a:rPr lang="en-US" sz="1800" err="1">
                <a:ea typeface="+mj-lt"/>
                <a:cs typeface="+mj-lt"/>
              </a:rPr>
              <a:t>мы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err="1">
                <a:ea typeface="+mj-lt"/>
                <a:cs typeface="+mj-lt"/>
              </a:rPr>
              <a:t>остановились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err="1">
                <a:ea typeface="+mj-lt"/>
                <a:cs typeface="+mj-lt"/>
              </a:rPr>
              <a:t>на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err="1">
                <a:ea typeface="+mj-lt"/>
                <a:cs typeface="+mj-lt"/>
              </a:rPr>
              <a:t>разработке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err="1">
                <a:ea typeface="+mj-lt"/>
                <a:cs typeface="+mj-lt"/>
              </a:rPr>
              <a:t>программы</a:t>
            </a:r>
            <a:r>
              <a:rPr lang="en-US" sz="1800" dirty="0">
                <a:ea typeface="+mj-lt"/>
                <a:cs typeface="+mj-lt"/>
              </a:rPr>
              <a:t> Photoshop</a:t>
            </a:r>
            <a:endParaRPr lang="ru-RU" sz="1800"/>
          </a:p>
          <a:p>
            <a:pPr marL="0" indent="0">
              <a:buNone/>
            </a:pPr>
            <a:r>
              <a:rPr lang="en-US" sz="1800" dirty="0">
                <a:ea typeface="+mj-lt"/>
                <a:cs typeface="+mj-lt"/>
              </a:rPr>
              <a:t>В </a:t>
            </a:r>
            <a:r>
              <a:rPr lang="en-US" sz="1800" dirty="0" err="1">
                <a:ea typeface="+mj-lt"/>
                <a:cs typeface="+mj-lt"/>
              </a:rPr>
              <a:t>итоговом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dirty="0" err="1">
                <a:ea typeface="+mj-lt"/>
                <a:cs typeface="+mj-lt"/>
              </a:rPr>
              <a:t>проекте</a:t>
            </a:r>
            <a:r>
              <a:rPr lang="en-US" sz="1800" dirty="0">
                <a:ea typeface="+mj-lt"/>
                <a:cs typeface="+mj-lt"/>
              </a:rPr>
              <a:t> у </a:t>
            </a:r>
            <a:r>
              <a:rPr lang="en-US" sz="1800" dirty="0" err="1">
                <a:ea typeface="+mj-lt"/>
                <a:cs typeface="+mj-lt"/>
              </a:rPr>
              <a:t>нас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dirty="0" err="1">
                <a:ea typeface="+mj-lt"/>
                <a:cs typeface="+mj-lt"/>
              </a:rPr>
              <a:t>получились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dirty="0" err="1">
                <a:ea typeface="+mj-lt"/>
                <a:cs typeface="+mj-lt"/>
              </a:rPr>
              <a:t>такие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dirty="0" err="1">
                <a:ea typeface="+mj-lt"/>
                <a:cs typeface="+mj-lt"/>
              </a:rPr>
              <a:t>функции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dirty="0" err="1">
                <a:ea typeface="+mj-lt"/>
                <a:cs typeface="+mj-lt"/>
              </a:rPr>
              <a:t>редактора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dirty="0" err="1">
                <a:ea typeface="+mj-lt"/>
                <a:cs typeface="+mj-lt"/>
              </a:rPr>
              <a:t>как</a:t>
            </a:r>
            <a:r>
              <a:rPr lang="en-US" sz="1800" dirty="0">
                <a:ea typeface="+mj-lt"/>
                <a:cs typeface="+mj-lt"/>
              </a:rPr>
              <a:t>: 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ea typeface="+mj-lt"/>
                <a:cs typeface="+mj-lt"/>
              </a:rPr>
              <a:t>⦁    </a:t>
            </a:r>
            <a:r>
              <a:rPr lang="en-US" sz="1800" dirty="0" err="1">
                <a:ea typeface="+mj-lt"/>
                <a:cs typeface="+mj-lt"/>
              </a:rPr>
              <a:t>Обрезка</a:t>
            </a:r>
            <a:endParaRPr lang="en-US" sz="1800" dirty="0" err="1"/>
          </a:p>
          <a:p>
            <a:pPr marL="0" indent="0">
              <a:buNone/>
            </a:pPr>
            <a:r>
              <a:rPr lang="en-US" sz="1800" dirty="0">
                <a:ea typeface="+mj-lt"/>
                <a:cs typeface="+mj-lt"/>
              </a:rPr>
              <a:t>⦁    </a:t>
            </a:r>
            <a:r>
              <a:rPr lang="en-US" sz="1800" dirty="0" err="1">
                <a:ea typeface="+mj-lt"/>
                <a:cs typeface="+mj-lt"/>
              </a:rPr>
              <a:t>Поворот</a:t>
            </a:r>
            <a:endParaRPr lang="en-US" sz="1800" dirty="0" err="1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8AEEB2-865F-5BA2-2845-465590ED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/>
              <a:t>ФГБОУ ВО ВВГУ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E9156D-357E-A247-2876-EB830BBE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F18EF7-BE1E-4ECB-84D4-67C2B4D8F09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C9C0A-BBCA-4B9F-8ADF-5B2CCB19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985391" y="483870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7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CA1D1A5-2F83-0B9E-E885-043B061AA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C1DCFE-61C1-321E-D2A5-01EC80FB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5</a:t>
            </a:fld>
            <a:endParaRPr lang="en-US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11CC14B-2EA6-527A-56EE-83115DC4F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30" t="25340" r="45482" b="8174"/>
          <a:stretch/>
        </p:blipFill>
        <p:spPr>
          <a:xfrm>
            <a:off x="324042" y="663387"/>
            <a:ext cx="5187529" cy="5380322"/>
          </a:xfrm>
        </p:spPr>
      </p:pic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39338D-9F85-F0A6-64E9-D5C633464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5" t="34223" r="34867" b="19309"/>
          <a:stretch/>
        </p:blipFill>
        <p:spPr>
          <a:xfrm>
            <a:off x="5643885" y="3016064"/>
            <a:ext cx="6054587" cy="3322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11F23-8DFB-EFAD-E4CD-A9D19A5A4282}"/>
              </a:ext>
            </a:extLst>
          </p:cNvPr>
          <p:cNvSpPr txBox="1"/>
          <p:nvPr/>
        </p:nvSpPr>
        <p:spPr>
          <a:xfrm>
            <a:off x="5639361" y="221316"/>
            <a:ext cx="6665257" cy="29905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1400" b="1" err="1">
                <a:latin typeface="Segoe UI"/>
                <a:cs typeface="Segoe UI"/>
              </a:rPr>
              <a:t>Отразить</a:t>
            </a:r>
            <a:r>
              <a:rPr lang="en-US" sz="1400" b="1">
                <a:latin typeface="Segoe UI"/>
                <a:cs typeface="Segoe UI"/>
              </a:rPr>
              <a:t> </a:t>
            </a:r>
            <a:r>
              <a:rPr lang="en-US" sz="1400" b="1" err="1">
                <a:latin typeface="Segoe UI"/>
                <a:cs typeface="Segoe UI"/>
              </a:rPr>
              <a:t>зеркально</a:t>
            </a:r>
            <a:r>
              <a:rPr lang="en-US" sz="1400" b="1">
                <a:latin typeface="Segoe UI"/>
                <a:cs typeface="Segoe UI"/>
              </a:rPr>
              <a:t> </a:t>
            </a:r>
            <a:r>
              <a:rPr lang="en-US" sz="1400" b="1" err="1">
                <a:latin typeface="Segoe UI"/>
                <a:cs typeface="Segoe UI"/>
              </a:rPr>
              <a:t>по</a:t>
            </a:r>
            <a:r>
              <a:rPr lang="en-US" sz="1400" b="1">
                <a:latin typeface="Segoe UI"/>
                <a:cs typeface="Segoe UI"/>
              </a:rPr>
              <a:t> </a:t>
            </a:r>
            <a:r>
              <a:rPr lang="en-US" sz="1400" b="1" err="1">
                <a:latin typeface="Segoe UI"/>
                <a:cs typeface="Segoe UI"/>
              </a:rPr>
              <a:t>горизонтали</a:t>
            </a:r>
            <a:r>
              <a:rPr lang="en-US" sz="1400" b="1">
                <a:latin typeface="Segoe UI"/>
                <a:cs typeface="Segoe UI"/>
              </a:rPr>
              <a:t> (</a:t>
            </a:r>
            <a:r>
              <a:rPr lang="en-US" sz="1400" b="1" err="1">
                <a:latin typeface="Segoe UI"/>
                <a:cs typeface="Segoe UI"/>
              </a:rPr>
              <a:t>слева</a:t>
            </a:r>
            <a:r>
              <a:rPr lang="en-US" sz="1400" b="1">
                <a:latin typeface="Segoe UI"/>
                <a:cs typeface="Segoe UI"/>
              </a:rPr>
              <a:t> </a:t>
            </a:r>
            <a:r>
              <a:rPr lang="en-US" sz="1400" b="1" err="1">
                <a:latin typeface="Segoe UI"/>
                <a:cs typeface="Segoe UI"/>
              </a:rPr>
              <a:t>направо</a:t>
            </a:r>
            <a:r>
              <a:rPr lang="en-US" sz="1400" b="1">
                <a:latin typeface="Segoe UI"/>
                <a:cs typeface="Segoe UI"/>
              </a:rPr>
              <a:t>)</a:t>
            </a:r>
            <a:endParaRPr lang="ru-RU" b="1"/>
          </a:p>
          <a:p>
            <a:pPr>
              <a:spcBef>
                <a:spcPts val="1000"/>
              </a:spcBef>
            </a:pPr>
            <a:r>
              <a:rPr lang="en-US" sz="1400" b="1">
                <a:latin typeface="Segoe UI"/>
                <a:cs typeface="Segoe UI"/>
              </a:rPr>
              <a:t>⦁    </a:t>
            </a:r>
            <a:r>
              <a:rPr lang="en-US" sz="1400" b="1" err="1">
                <a:latin typeface="Segoe UI"/>
                <a:cs typeface="Segoe UI"/>
              </a:rPr>
              <a:t>Отразить</a:t>
            </a:r>
            <a:r>
              <a:rPr lang="en-US" sz="1400" b="1">
                <a:latin typeface="Segoe UI"/>
                <a:cs typeface="Segoe UI"/>
              </a:rPr>
              <a:t> </a:t>
            </a:r>
            <a:r>
              <a:rPr lang="en-US" sz="1400" b="1" err="1">
                <a:latin typeface="Segoe UI"/>
                <a:cs typeface="Segoe UI"/>
              </a:rPr>
              <a:t>зеркально</a:t>
            </a:r>
            <a:r>
              <a:rPr lang="en-US" sz="1400" b="1">
                <a:latin typeface="Segoe UI"/>
                <a:cs typeface="Segoe UI"/>
              </a:rPr>
              <a:t> </a:t>
            </a:r>
            <a:r>
              <a:rPr lang="en-US" sz="1400" b="1" err="1">
                <a:latin typeface="Segoe UI"/>
                <a:cs typeface="Segoe UI"/>
              </a:rPr>
              <a:t>по</a:t>
            </a:r>
            <a:r>
              <a:rPr lang="en-US" sz="1400" b="1">
                <a:latin typeface="Segoe UI"/>
                <a:cs typeface="Segoe UI"/>
              </a:rPr>
              <a:t> </a:t>
            </a:r>
            <a:r>
              <a:rPr lang="en-US" sz="1400" b="1" err="1">
                <a:latin typeface="Segoe UI"/>
                <a:cs typeface="Segoe UI"/>
              </a:rPr>
              <a:t>вертикали</a:t>
            </a:r>
            <a:r>
              <a:rPr lang="en-US" sz="1400" b="1">
                <a:latin typeface="Segoe UI"/>
                <a:cs typeface="Segoe UI"/>
              </a:rPr>
              <a:t> (</a:t>
            </a:r>
            <a:r>
              <a:rPr lang="en-US" sz="1400" b="1" err="1">
                <a:latin typeface="Segoe UI"/>
                <a:cs typeface="Segoe UI"/>
              </a:rPr>
              <a:t>сверху</a:t>
            </a:r>
            <a:r>
              <a:rPr lang="en-US" sz="1400" b="1">
                <a:latin typeface="Segoe UI"/>
                <a:cs typeface="Segoe UI"/>
              </a:rPr>
              <a:t> </a:t>
            </a:r>
            <a:r>
              <a:rPr lang="en-US" sz="1400" b="1" err="1">
                <a:latin typeface="Segoe UI"/>
                <a:cs typeface="Segoe UI"/>
              </a:rPr>
              <a:t>вниз</a:t>
            </a:r>
            <a:r>
              <a:rPr lang="en-US" sz="1400" b="1">
                <a:latin typeface="Segoe UI"/>
                <a:cs typeface="Segoe UI"/>
              </a:rPr>
              <a:t>)</a:t>
            </a:r>
          </a:p>
          <a:p>
            <a:pPr>
              <a:spcBef>
                <a:spcPts val="1000"/>
              </a:spcBef>
            </a:pPr>
            <a:r>
              <a:rPr lang="en-US" sz="1400" b="1" dirty="0">
                <a:latin typeface="Segoe UI"/>
                <a:cs typeface="Segoe UI"/>
              </a:rPr>
              <a:t>⦁    </a:t>
            </a:r>
            <a:r>
              <a:rPr lang="en-US" sz="1400" b="1" dirty="0" err="1">
                <a:latin typeface="Segoe UI"/>
                <a:cs typeface="Segoe UI"/>
              </a:rPr>
              <a:t>Резкость</a:t>
            </a:r>
          </a:p>
          <a:p>
            <a:pPr>
              <a:spcBef>
                <a:spcPts val="1000"/>
              </a:spcBef>
            </a:pPr>
            <a:r>
              <a:rPr lang="en-US" sz="1400" b="1" dirty="0">
                <a:latin typeface="Segoe UI"/>
                <a:cs typeface="Segoe UI"/>
              </a:rPr>
              <a:t>⦁    </a:t>
            </a:r>
            <a:r>
              <a:rPr lang="en-US" sz="1400" b="1" dirty="0" err="1">
                <a:latin typeface="Segoe UI"/>
                <a:cs typeface="Segoe UI"/>
              </a:rPr>
              <a:t>Размытие</a:t>
            </a:r>
          </a:p>
          <a:p>
            <a:pPr>
              <a:spcBef>
                <a:spcPts val="1000"/>
              </a:spcBef>
            </a:pPr>
            <a:r>
              <a:rPr lang="en-US" sz="1400" b="1" dirty="0">
                <a:latin typeface="Segoe UI"/>
                <a:cs typeface="Segoe UI"/>
              </a:rPr>
              <a:t>⦁    </a:t>
            </a:r>
            <a:r>
              <a:rPr lang="en-US" sz="1400" b="1" dirty="0" err="1">
                <a:latin typeface="Segoe UI"/>
                <a:cs typeface="Segoe UI"/>
              </a:rPr>
              <a:t>Цветовой</a:t>
            </a:r>
            <a:r>
              <a:rPr lang="en-US" sz="1400" b="1" dirty="0">
                <a:latin typeface="Segoe UI"/>
                <a:cs typeface="Segoe UI"/>
              </a:rPr>
              <a:t> </a:t>
            </a:r>
            <a:r>
              <a:rPr lang="en-US" sz="1400" b="1" dirty="0" err="1">
                <a:latin typeface="Segoe UI"/>
                <a:cs typeface="Segoe UI"/>
              </a:rPr>
              <a:t>шум</a:t>
            </a:r>
          </a:p>
          <a:p>
            <a:pPr>
              <a:spcBef>
                <a:spcPts val="1000"/>
              </a:spcBef>
            </a:pPr>
            <a:r>
              <a:rPr lang="en-US" sz="1400" b="1" dirty="0">
                <a:latin typeface="Segoe UI"/>
                <a:cs typeface="Segoe UI"/>
              </a:rPr>
              <a:t>⦁    </a:t>
            </a:r>
            <a:r>
              <a:rPr lang="en-US" sz="1400" b="1" dirty="0" err="1">
                <a:latin typeface="Segoe UI"/>
                <a:cs typeface="Segoe UI"/>
              </a:rPr>
              <a:t>Оттенки</a:t>
            </a:r>
            <a:r>
              <a:rPr lang="en-US" sz="1400" b="1" dirty="0">
                <a:latin typeface="Segoe UI"/>
                <a:cs typeface="Segoe UI"/>
              </a:rPr>
              <a:t> </a:t>
            </a:r>
            <a:r>
              <a:rPr lang="en-US" sz="1400" b="1" dirty="0" err="1">
                <a:latin typeface="Segoe UI"/>
                <a:cs typeface="Segoe UI"/>
              </a:rPr>
              <a:t>серого</a:t>
            </a:r>
          </a:p>
          <a:p>
            <a:pPr>
              <a:spcBef>
                <a:spcPts val="1000"/>
              </a:spcBef>
            </a:pPr>
            <a:r>
              <a:rPr lang="en-US" sz="1400" b="1" dirty="0">
                <a:latin typeface="Segoe UI"/>
                <a:cs typeface="Segoe UI"/>
              </a:rPr>
              <a:t>⦁    </a:t>
            </a:r>
            <a:r>
              <a:rPr lang="en-US" sz="1400" b="1" dirty="0" err="1">
                <a:latin typeface="Segoe UI"/>
                <a:cs typeface="Segoe UI"/>
              </a:rPr>
              <a:t>Сепия</a:t>
            </a:r>
            <a:r>
              <a:rPr lang="en-US" sz="1400" b="1" dirty="0">
                <a:latin typeface="Segoe UI"/>
                <a:cs typeface="Segoe UI"/>
              </a:rPr>
              <a:t> </a:t>
            </a:r>
          </a:p>
          <a:p>
            <a:pPr>
              <a:spcBef>
                <a:spcPts val="1000"/>
              </a:spcBef>
            </a:pPr>
            <a:r>
              <a:rPr lang="en-US" sz="1400" b="1" dirty="0">
                <a:latin typeface="Segoe UI"/>
                <a:cs typeface="Segoe UI"/>
              </a:rPr>
              <a:t>⦁    </a:t>
            </a:r>
            <a:r>
              <a:rPr lang="en-US" sz="1400" b="1" dirty="0" err="1">
                <a:latin typeface="Segoe UI"/>
                <a:cs typeface="Segoe UI"/>
              </a:rPr>
              <a:t>Наложение</a:t>
            </a:r>
            <a:r>
              <a:rPr lang="en-US" sz="1400" b="1" dirty="0">
                <a:latin typeface="Segoe UI"/>
                <a:cs typeface="Segoe UI"/>
              </a:rPr>
              <a:t> </a:t>
            </a:r>
            <a:r>
              <a:rPr lang="en-US" sz="1400" b="1" dirty="0" err="1">
                <a:latin typeface="Segoe UI"/>
                <a:cs typeface="Segoe UI"/>
              </a:rPr>
              <a:t>текста</a:t>
            </a:r>
            <a:endParaRPr lang="en-US" sz="1400" b="1">
              <a:latin typeface="Segoe UI"/>
              <a:cs typeface="Segoe UI"/>
            </a:endParaRPr>
          </a:p>
          <a:p>
            <a:pPr algn="l"/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48461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9A1F58-45EE-4D82-98FB-E3F037590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727D49-D2FD-46AD-8B1A-11C9E5D9A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3506250"/>
            <a:ext cx="6096000" cy="3351749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DB1C2B-A281-41EA-98EB-489A3DCD6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685" y="791772"/>
            <a:ext cx="6610507" cy="5228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dist="190500" dir="816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EB1D8-A8EA-F44A-0C81-8ED4A44664FF}"/>
              </a:ext>
            </a:extLst>
          </p:cNvPr>
          <p:cNvSpPr txBox="1"/>
          <p:nvPr/>
        </p:nvSpPr>
        <p:spPr>
          <a:xfrm>
            <a:off x="7692829" y="793378"/>
            <a:ext cx="3993748" cy="47707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sz="2000">
                <a:solidFill>
                  <a:srgbClr val="000000"/>
                </a:solidFill>
                <a:latin typeface="+mj-lt"/>
              </a:rPr>
              <a:t>Для разработки интерфейса мы использовали такую библиотеку как Tkinter.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sz="2000">
                <a:solidFill>
                  <a:srgbClr val="000000"/>
                </a:solidFill>
                <a:latin typeface="+mj-lt"/>
              </a:rPr>
              <a:t>Tkinter (от англ. Tk interface) — кросс-платформенная событийно-ориентированная графическая библиотека на основе средств Tk (широко распространённая в мире GNU/Linux и других UNIX‐подобных систем, портирована также и на Microsoft Windows), </a:t>
            </a: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D47041-43D9-A8C9-528C-C594D245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6878" t="28433" r="45208" b="18562"/>
          <a:stretch/>
        </p:blipFill>
        <p:spPr>
          <a:xfrm>
            <a:off x="1094723" y="676462"/>
            <a:ext cx="6420192" cy="5048402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889B12-CC2B-A7B2-31BB-3A976D9E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ФГБОУ ВО ВВГУ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7AE9BF-2035-1BC2-240E-97F21519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F18EF7-BE1E-4ECB-84D4-67C2B4D8F095}" type="slidenum">
              <a:rPr lang="en-US" dirty="0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DB2B78-BC95-4378-2154-627FDB1D7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61" t="26135" r="9969" b="25172"/>
          <a:stretch/>
        </p:blipFill>
        <p:spPr>
          <a:xfrm>
            <a:off x="424895" y="1526240"/>
            <a:ext cx="11347928" cy="4231707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66E32DB-C735-F627-E3E9-37EC7708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5B4C1C-28DE-B0A1-D750-3F00626F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9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2CC8241-6FA3-D2E6-0A6C-79535AFDD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36" t="39310" r="27773" b="14483"/>
          <a:stretch/>
        </p:blipFill>
        <p:spPr>
          <a:xfrm>
            <a:off x="357659" y="842680"/>
            <a:ext cx="11119915" cy="5159745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B2485C0-4753-3CA3-594D-6C41D6CF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ФГБОУ ВО ВВГУ</a:t>
            </a:r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28B751-3817-5BFC-8174-0E33F22D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7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9727012-97DE-47A6-9F25-DBDC9FEE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6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D8B9B-A1DD-8F03-58C4-A71D63B2C6DC}"/>
              </a:ext>
            </a:extLst>
          </p:cNvPr>
          <p:cNvSpPr txBox="1"/>
          <p:nvPr/>
        </p:nvSpPr>
        <p:spPr>
          <a:xfrm>
            <a:off x="875631" y="261127"/>
            <a:ext cx="8383390" cy="10788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cap="all" spc="1300" dirty="0" err="1">
                <a:latin typeface="+mj-lt"/>
                <a:ea typeface="+mj-ea"/>
                <a:cs typeface="+mj-cs"/>
              </a:rPr>
              <a:t>Наш</a:t>
            </a:r>
            <a:r>
              <a:rPr lang="en-US" sz="3300" cap="all" spc="1300" dirty="0">
                <a:latin typeface="+mj-lt"/>
                <a:ea typeface="+mj-ea"/>
                <a:cs typeface="+mj-cs"/>
              </a:rPr>
              <a:t> </a:t>
            </a:r>
            <a:r>
              <a:rPr lang="en-US" sz="3300" cap="all" spc="1300" dirty="0" err="1">
                <a:latin typeface="+mj-lt"/>
                <a:ea typeface="+mj-ea"/>
                <a:cs typeface="+mj-cs"/>
              </a:rPr>
              <a:t>минималистичный</a:t>
            </a:r>
            <a:r>
              <a:rPr lang="en-US" sz="3300" cap="all" spc="1300" dirty="0">
                <a:latin typeface="+mj-lt"/>
                <a:ea typeface="+mj-ea"/>
                <a:cs typeface="+mj-cs"/>
              </a:rPr>
              <a:t> </a:t>
            </a:r>
            <a:r>
              <a:rPr lang="en-US" sz="3300" cap="all" spc="1300" dirty="0" err="1">
                <a:latin typeface="+mj-lt"/>
                <a:ea typeface="+mj-ea"/>
                <a:cs typeface="+mj-cs"/>
              </a:rPr>
              <a:t>интерфейс</a:t>
            </a:r>
            <a:endParaRPr lang="en-US" sz="3300" cap="all" spc="13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C81E96-E4A2-4187-9D53-003091F59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09F66C-6C97-488C-B3DA-B2E646B04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92286" y="1589649"/>
            <a:ext cx="4114787" cy="4105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A8669C-06EC-4BD6-8785-C3240B310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10265" y="3031813"/>
            <a:ext cx="739110" cy="3010261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6586913-DAB1-3A20-4FAF-68B6BAEC2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ФГБОУ ВО ВВГУ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C86B067-FD6A-83AF-ED62-467799DB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F18EF7-BE1E-4ECB-84D4-67C2B4D8F09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D956F4-0352-391C-24DA-BB78B8FE1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351" t="11717" r="47320" b="16894"/>
          <a:stretch/>
        </p:blipFill>
        <p:spPr>
          <a:xfrm>
            <a:off x="3047309" y="1451055"/>
            <a:ext cx="5722741" cy="50758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95777944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VeniceBeachVTI</vt:lpstr>
      <vt:lpstr>Photoeditor  с помощью библиотеки pillow</vt:lpstr>
      <vt:lpstr>Что же такое библиотека pillow</vt:lpstr>
      <vt:lpstr>Какие операции осуществляет библиотека Pillow?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315</cp:revision>
  <dcterms:created xsi:type="dcterms:W3CDTF">2012-07-30T23:42:41Z</dcterms:created>
  <dcterms:modified xsi:type="dcterms:W3CDTF">2023-06-03T07:52:53Z</dcterms:modified>
</cp:coreProperties>
</file>